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19"/>
  </p:notesMasterIdLst>
  <p:handoutMasterIdLst>
    <p:handoutMasterId r:id="rId27"/>
  </p:handoutMasterIdLst>
  <p:sldIdLst>
    <p:sldId id="396" r:id="rId6"/>
    <p:sldId id="438" r:id="rId7"/>
    <p:sldId id="785" r:id="rId8"/>
    <p:sldId id="781" r:id="rId9"/>
    <p:sldId id="782" r:id="rId10"/>
    <p:sldId id="783" r:id="rId11"/>
    <p:sldId id="745" r:id="rId12"/>
    <p:sldId id="786" r:id="rId13"/>
    <p:sldId id="787" r:id="rId14"/>
    <p:sldId id="788" r:id="rId15"/>
    <p:sldId id="789" r:id="rId16"/>
    <p:sldId id="790" r:id="rId17"/>
    <p:sldId id="791" r:id="rId18"/>
    <p:sldId id="807" r:id="rId20"/>
    <p:sldId id="809" r:id="rId21"/>
    <p:sldId id="810" r:id="rId22"/>
    <p:sldId id="811" r:id="rId23"/>
    <p:sldId id="812" r:id="rId24"/>
    <p:sldId id="813" r:id="rId25"/>
    <p:sldId id="590" r:id="rId26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24"/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78" y="72"/>
      </p:cViewPr>
      <p:guideLst>
        <p:guide orient="horz" pos="1443"/>
        <p:guide pos="2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ED741C-4E6E-4FEB-B7E4-18BC73E8C73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幻灯片图像占位符 6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/>
          <p:nvPr>
            <p:ph type="sldImg"/>
          </p:nvPr>
        </p:nvSpPr>
        <p:spPr/>
      </p:sp>
      <p:sp>
        <p:nvSpPr>
          <p:cNvPr id="36866" name="文本占位符 2"/>
          <p:cNvSpPr/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/>
          <p:nvPr>
            <p:ph type="sldImg"/>
          </p:nvPr>
        </p:nvSpPr>
        <p:spPr/>
      </p:sp>
      <p:sp>
        <p:nvSpPr>
          <p:cNvPr id="36866" name="文本占位符 2"/>
          <p:cNvSpPr/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69E9CE-6827-418B-97B9-A97D0B43F2A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54C1CB-1B45-45E5-9243-75833597CB9E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B45381-8DAF-44E5-AFE5-0C36D246A1AB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20FC5B-3860-42DC-971A-D0B060C8D99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2D424B-63A0-4B6A-B84E-62B25D273B73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A13AB9-CFCD-4925-82CB-79AE9FB3E69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A60E58-9474-4882-8196-728B852446B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14A1D0-DC8D-4E6A-A0C7-72FF5384D1C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9192FA-0215-4233-B91F-F4F45BB75E8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33DAB-0789-40B1-804B-E8EE9C1D2F2D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7CF29C-F29F-4DBC-9A0C-B796CF822DD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2.png"/><Relationship Id="rId14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307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30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3CAA3E-2D07-4306-8439-44DEDB7F8EA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6.png"/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8434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435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6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7" name="矩形 7172"/>
          <p:cNvSpPr/>
          <p:nvPr/>
        </p:nvSpPr>
        <p:spPr>
          <a:xfrm>
            <a:off x="3849688" y="4827588"/>
            <a:ext cx="1668462" cy="29210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algn="ctr" hangingPunct="0"/>
            <a:r>
              <a:rPr lang="en-US" altLang="zh-CN" sz="130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8438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793750" y="37465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244725" y="1758950"/>
            <a:ext cx="4654550" cy="58420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lIns="45720" r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指导老师操作指南 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8440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XN1P5W3`C%69N%8YLV61F2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45135"/>
            <a:ext cx="8512175" cy="4380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0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过程管理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1994" y="850900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795" y="3034665"/>
            <a:ext cx="216789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实习成绩鉴定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30749" y="3199130"/>
            <a:ext cx="239776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，审核学生自我小结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69435" y="4598035"/>
            <a:ext cx="158178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4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，指导老师鉴定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1533525" y="8255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113155" y="28670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20520000">
            <a:off x="6947535" y="31832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3828415" y="45726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410845"/>
            <a:ext cx="812800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4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过程管理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实习检查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7635" y="843915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7635" y="2265045"/>
            <a:ext cx="185610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实习检查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3000" y="1831340"/>
            <a:ext cx="151574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发布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2656205"/>
            <a:ext cx="8128000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文本框 42"/>
          <p:cNvSpPr txBox="1"/>
          <p:nvPr/>
        </p:nvSpPr>
        <p:spPr>
          <a:xfrm>
            <a:off x="3721100" y="2998788"/>
            <a:ext cx="2135188" cy="688975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4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，</a:t>
            </a:r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输入标题</a:t>
            </a:r>
            <a:endParaRPr lang="en-US" altLang="zh-CN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     关联实习生</a:t>
            </a:r>
            <a:endParaRPr lang="en-US" altLang="zh-CN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     关联检查日期</a:t>
            </a:r>
            <a:endParaRPr lang="en-US" altLang="zh-CN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4644390" y="4148455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5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，编辑内容</a:t>
            </a:r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→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发布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1570355" y="6762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1044575" y="23025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9200000">
            <a:off x="7263765" y="15049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0"/>
          <p:cNvSpPr/>
          <p:nvPr/>
        </p:nvSpPr>
        <p:spPr>
          <a:xfrm rot="13320000">
            <a:off x="3499485" y="33559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160"/>
          <p:cNvSpPr/>
          <p:nvPr/>
        </p:nvSpPr>
        <p:spPr>
          <a:xfrm rot="9900000">
            <a:off x="4533900" y="44411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813" y="433388"/>
            <a:ext cx="805338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2746375"/>
            <a:ext cx="801528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819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1514475" y="1492250"/>
            <a:ext cx="2816225" cy="52228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1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，实习过程统计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*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只显示已参与实习的学生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文本框 40"/>
          <p:cNvSpPr txBox="1"/>
          <p:nvPr/>
        </p:nvSpPr>
        <p:spPr>
          <a:xfrm>
            <a:off x="3035300" y="3725863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，学生参与情况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  <a:p>
            <a:pPr lvl="0" algn="just" fontAlgn="base"/>
            <a:r>
              <a:rPr lang="en-US" altLang="zh-CN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*</a:t>
            </a:r>
            <a:r>
              <a:rPr lang="zh-CN" altLang="en-US" sz="1400" strike="noStrike" kern="1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Times New Roman" panose="02020603050405020304"/>
                <a:sym typeface="Times New Roman" panose="02020603050405020304"/>
              </a:rPr>
              <a:t>显示所有的实习生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946910" y="123698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3020060" y="3485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G9V2_}][AG5DQ8JW[2OX4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2600325"/>
            <a:ext cx="8397240" cy="2282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Z]I(B@W6UQ3DI00XV`HBT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" y="426720"/>
            <a:ext cx="8398510" cy="2024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2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2880" y="812165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2880" y="1821180"/>
            <a:ext cx="185610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签到统计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79210" y="1356360"/>
            <a:ext cx="141033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签到统计情况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10375" y="3305810"/>
            <a:ext cx="157416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，点击查看详情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4" name=" 160"/>
          <p:cNvSpPr/>
          <p:nvPr/>
        </p:nvSpPr>
        <p:spPr>
          <a:xfrm rot="9900000">
            <a:off x="963295" y="18078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0140000">
            <a:off x="7741285" y="37826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0"/>
          <p:cNvSpPr/>
          <p:nvPr/>
        </p:nvSpPr>
        <p:spPr>
          <a:xfrm rot="13320000">
            <a:off x="1303020" y="59118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M~N{7N_$E%R7QG)GHU[R_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607695"/>
            <a:ext cx="8438515" cy="4067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2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99790" y="3081020"/>
            <a:ext cx="234442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4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，查看签到明细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扫描下方二维码下载校友邦教师版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校友邦教师版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下载安装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grpSp>
        <p:nvGrpSpPr>
          <p:cNvPr id="21508" name="组合 1"/>
          <p:cNvGrpSpPr/>
          <p:nvPr/>
        </p:nvGrpSpPr>
        <p:grpSpPr>
          <a:xfrm>
            <a:off x="5068888" y="1673225"/>
            <a:ext cx="3751262" cy="3006725"/>
            <a:chOff x="7983" y="2635"/>
            <a:chExt cx="5907" cy="4734"/>
          </a:xfrm>
        </p:grpSpPr>
        <p:pic>
          <p:nvPicPr>
            <p:cNvPr id="9" name="图片 9" descr="425195211171950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6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4" descr="5136080387956765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3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5362575" y="342900"/>
            <a:ext cx="3209925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选择学校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输入账号、密码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 descr="KF~VX_[L43`[TBT0~F{P{7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45" y="1673225"/>
            <a:ext cx="187642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9" descr="572120297302172629"/>
          <p:cNvPicPr/>
          <p:nvPr/>
        </p:nvPicPr>
        <p:blipFill>
          <a:blip r:embed="rId1"/>
          <a:stretch>
            <a:fillRect/>
          </a:stretch>
        </p:blipFill>
        <p:spPr>
          <a:xfrm>
            <a:off x="5620385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8" descr="193271386710187799"/>
          <p:cNvPicPr/>
          <p:nvPr/>
        </p:nvPicPr>
        <p:blipFill>
          <a:blip r:embed="rId2"/>
          <a:stretch>
            <a:fillRect/>
          </a:stretch>
        </p:blipFill>
        <p:spPr>
          <a:xfrm>
            <a:off x="3052763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4" descr="343237421107560337"/>
          <p:cNvPicPr/>
          <p:nvPr/>
        </p:nvPicPr>
        <p:blipFill>
          <a:blip r:embed="rId3"/>
          <a:stretch>
            <a:fillRect/>
          </a:stretch>
        </p:blipFill>
        <p:spPr>
          <a:xfrm>
            <a:off x="534988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2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报名审核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2533" name="文本框 5"/>
          <p:cNvSpPr txBox="1"/>
          <p:nvPr/>
        </p:nvSpPr>
        <p:spPr>
          <a:xfrm>
            <a:off x="5470525" y="4516438"/>
            <a:ext cx="312039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3，选择学生--查看该生报名详情</a:t>
            </a:r>
            <a:endParaRPr lang="zh-CN" altLang="en-US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4" name="文本框 10"/>
          <p:cNvSpPr txBox="1"/>
          <p:nvPr/>
        </p:nvSpPr>
        <p:spPr>
          <a:xfrm>
            <a:off x="7512050" y="3389313"/>
            <a:ext cx="15113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，通过或拒绝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285750" y="4516438"/>
            <a:ext cx="25336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，工作实习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报名审核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6" name="文本框 13"/>
          <p:cNvSpPr txBox="1"/>
          <p:nvPr/>
        </p:nvSpPr>
        <p:spPr>
          <a:xfrm>
            <a:off x="604838" y="2524125"/>
            <a:ext cx="544512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3052763" y="4516438"/>
            <a:ext cx="19177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，筛选待审核岗位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 160"/>
          <p:cNvSpPr/>
          <p:nvPr/>
        </p:nvSpPr>
        <p:spPr>
          <a:xfrm rot="19440000" flipH="1">
            <a:off x="7404100" y="3685540"/>
            <a:ext cx="64960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468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1643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31298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4" descr="343237421107560337"/>
          <p:cNvPicPr/>
          <p:nvPr/>
        </p:nvPicPr>
        <p:blipFill>
          <a:blip r:embed="rId4"/>
          <a:stretch>
            <a:fillRect/>
          </a:stretch>
        </p:blipFill>
        <p:spPr>
          <a:xfrm>
            <a:off x="1682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55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周日志批阅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3558" name="文本框 5"/>
          <p:cNvSpPr txBox="1"/>
          <p:nvPr/>
        </p:nvSpPr>
        <p:spPr>
          <a:xfrm>
            <a:off x="4516438" y="4516438"/>
            <a:ext cx="191928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，查看周日志详情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3559" name="文本框 10"/>
          <p:cNvSpPr txBox="1"/>
          <p:nvPr/>
        </p:nvSpPr>
        <p:spPr>
          <a:xfrm>
            <a:off x="6746875" y="4392930"/>
            <a:ext cx="2269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，批阅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审核通过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or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退回修改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3560" name="文本框 12"/>
          <p:cNvSpPr txBox="1"/>
          <p:nvPr/>
        </p:nvSpPr>
        <p:spPr>
          <a:xfrm>
            <a:off x="104775" y="4387850"/>
            <a:ext cx="20078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 1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，工作实习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周日志批阅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3561" name="文本框 13"/>
          <p:cNvSpPr txBox="1"/>
          <p:nvPr/>
        </p:nvSpPr>
        <p:spPr>
          <a:xfrm>
            <a:off x="1568450" y="25146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62" name="文本框 16"/>
          <p:cNvSpPr txBox="1"/>
          <p:nvPr/>
        </p:nvSpPr>
        <p:spPr>
          <a:xfrm>
            <a:off x="2268855" y="4510723"/>
            <a:ext cx="212248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，筛选待批阅周日志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3565" name="文本框 6"/>
          <p:cNvSpPr txBox="1"/>
          <p:nvPr/>
        </p:nvSpPr>
        <p:spPr>
          <a:xfrm>
            <a:off x="4516438" y="3097213"/>
            <a:ext cx="2305050" cy="3381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5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，即时沟通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在线指导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 160"/>
          <p:cNvSpPr/>
          <p:nvPr/>
        </p:nvSpPr>
        <p:spPr>
          <a:xfrm rot="19860000">
            <a:off x="1303020" y="34347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3052445" y="13550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8520000">
            <a:off x="4912360" y="35890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3320000">
            <a:off x="6420485" y="41789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104775" y="4516438"/>
            <a:ext cx="23050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，工作实习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签到统计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2379663" y="4516438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，查看签到统计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580" name="文本框 5"/>
          <p:cNvSpPr txBox="1"/>
          <p:nvPr/>
        </p:nvSpPr>
        <p:spPr>
          <a:xfrm>
            <a:off x="4552950" y="4392613"/>
            <a:ext cx="18129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，选择学生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查看该生签到统计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581" name="文本框 7"/>
          <p:cNvSpPr txBox="1"/>
          <p:nvPr/>
        </p:nvSpPr>
        <p:spPr>
          <a:xfrm>
            <a:off x="234950" y="1857375"/>
            <a:ext cx="633413" cy="5842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图片 16" descr="538338252527539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9663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5" descr="343237421107560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617538"/>
            <a:ext cx="2035175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75" y="606425"/>
            <a:ext cx="2043113" cy="363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86" name="文本框 10"/>
          <p:cNvSpPr txBox="1"/>
          <p:nvPr/>
        </p:nvSpPr>
        <p:spPr>
          <a:xfrm>
            <a:off x="6746875" y="4392613"/>
            <a:ext cx="18145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，选择日期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查看当天签到明细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587" name="文本框 12"/>
          <p:cNvSpPr txBox="1"/>
          <p:nvPr/>
        </p:nvSpPr>
        <p:spPr>
          <a:xfrm>
            <a:off x="292100" y="18542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980000">
            <a:off x="578485" y="26301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4700000">
            <a:off x="3350895" y="27406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3320000">
            <a:off x="7078980" y="17589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组合 19"/>
          <p:cNvGrpSpPr/>
          <p:nvPr/>
        </p:nvGrpSpPr>
        <p:grpSpPr>
          <a:xfrm>
            <a:off x="104775" y="755650"/>
            <a:ext cx="8739188" cy="3632200"/>
            <a:chOff x="165" y="911"/>
            <a:chExt cx="13763" cy="5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12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8" descr="50732453685625916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18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 23" descr="3432374211075603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5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9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606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5607" name="文本框 5"/>
          <p:cNvSpPr txBox="1"/>
          <p:nvPr/>
        </p:nvSpPr>
        <p:spPr>
          <a:xfrm>
            <a:off x="4552950" y="4516438"/>
            <a:ext cx="311943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，选择学生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查看该生实习详情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08" name="文本框 10"/>
          <p:cNvSpPr txBox="1"/>
          <p:nvPr/>
        </p:nvSpPr>
        <p:spPr>
          <a:xfrm>
            <a:off x="6594158" y="3044825"/>
            <a:ext cx="2536825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，打开消息按钮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与实习生在线沟通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支持位置发送、视频聊天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-112712" y="4516438"/>
            <a:ext cx="2533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，工作实习</a:t>
            </a:r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我的实习生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0" name="文本框 13"/>
          <p:cNvSpPr txBox="1"/>
          <p:nvPr/>
        </p:nvSpPr>
        <p:spPr>
          <a:xfrm>
            <a:off x="854075" y="2028825"/>
            <a:ext cx="542925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11" name="文本框 16"/>
          <p:cNvSpPr txBox="1"/>
          <p:nvPr/>
        </p:nvSpPr>
        <p:spPr>
          <a:xfrm>
            <a:off x="2420938" y="4516438"/>
            <a:ext cx="19177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</a:t>
            </a:r>
            <a:r>
              <a:rPr lang="zh-CN" altLang="en-US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，查看实习生名单</a:t>
            </a:r>
            <a:endParaRPr lang="zh-CN" altLang="en-US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3" name="文本框 20"/>
          <p:cNvSpPr txBox="1"/>
          <p:nvPr/>
        </p:nvSpPr>
        <p:spPr>
          <a:xfrm>
            <a:off x="523875" y="339725"/>
            <a:ext cx="80441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 备注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：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我的实习生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只显示已参与的学生，如需查看完整实习生名单请登录网页端。</a:t>
            </a:r>
            <a:endParaRPr lang="zh-CN" altLang="en-US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 160"/>
          <p:cNvSpPr/>
          <p:nvPr/>
        </p:nvSpPr>
        <p:spPr>
          <a:xfrm rot="14280000">
            <a:off x="1148080" y="27762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3277870" y="22479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4160000">
            <a:off x="6228715" y="1889760"/>
            <a:ext cx="120459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8196"/>
          <p:cNvSpPr/>
          <p:nvPr/>
        </p:nvSpPr>
        <p:spPr>
          <a:xfrm>
            <a:off x="3165475" y="2520950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58" name="矩形 8197"/>
          <p:cNvSpPr/>
          <p:nvPr/>
        </p:nvSpPr>
        <p:spPr>
          <a:xfrm>
            <a:off x="3853180" y="2600960"/>
            <a:ext cx="1236980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9459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9461" name="任意多边形 8198"/>
          <p:cNvSpPr/>
          <p:nvPr/>
        </p:nvSpPr>
        <p:spPr>
          <a:xfrm>
            <a:off x="3164205" y="1599883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hangingPunct="0"/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448050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53180" y="3527425"/>
            <a:ext cx="1236980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0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grpSp>
        <p:nvGrpSpPr>
          <p:cNvPr id="37891" name="组合 75778"/>
          <p:cNvGrpSpPr/>
          <p:nvPr/>
        </p:nvGrpSpPr>
        <p:grpSpPr>
          <a:xfrm>
            <a:off x="206375" y="358775"/>
            <a:ext cx="6562725" cy="4422775"/>
            <a:chOff x="0" y="0"/>
            <a:chExt cx="6562725" cy="4422775"/>
          </a:xfrm>
        </p:grpSpPr>
        <p:sp>
          <p:nvSpPr>
            <p:cNvPr id="37892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3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65541" descr="imag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44620" y="2568575"/>
            <a:ext cx="1254125" cy="1131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图片 65542" descr="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945" y="1657350"/>
            <a:ext cx="1920875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组合 65543"/>
          <p:cNvGrpSpPr/>
          <p:nvPr/>
        </p:nvGrpSpPr>
        <p:grpSpPr bwMode="auto">
          <a:xfrm>
            <a:off x="3944620" y="1354138"/>
            <a:ext cx="1254125" cy="1131887"/>
            <a:chOff x="0" y="0"/>
            <a:chExt cx="1254125" cy="1131888"/>
          </a:xfrm>
        </p:grpSpPr>
        <p:pic>
          <p:nvPicPr>
            <p:cNvPr id="5" name="图片 65544" descr="imag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54125" cy="1131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图片 65545" descr="xybsyw.logo--filter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8735" y="-32549"/>
              <a:ext cx="1036639" cy="1196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25600"/>
          <p:cNvSpPr/>
          <p:nvPr/>
        </p:nvSpPr>
        <p:spPr>
          <a:xfrm>
            <a:off x="127000" y="0"/>
            <a:ext cx="1085850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平 台 角 色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84350" y="1874838"/>
            <a:ext cx="1276350" cy="4953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en-US" altLang="zh-CN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指导老师</a:t>
            </a:r>
            <a:endParaRPr lang="en-US" altLang="zh-CN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84350" y="808038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006475" y="2838450"/>
            <a:ext cx="2555875" cy="695325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实习负责人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（院级教务、专业负责人）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6475" y="4062413"/>
            <a:ext cx="2784475" cy="4953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教务管理（校级、院级）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08438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546225"/>
            <a:ext cx="3997325" cy="11525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1、报名审核；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2、周日志批阅；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3、实习报告批阅；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4、实习成绩鉴定；</a:t>
            </a:r>
            <a:endParaRPr lang="en-US" altLang="zh-CN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5、实习检查</a:t>
            </a:r>
            <a:r>
              <a:rPr lang="zh-CN" altLang="en-US" sz="1400" strike="noStrike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zh-CN" altLang="en-US" sz="1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6650" y="3148013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6363" y="435451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125788" y="1017588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29163" y="2852738"/>
            <a:ext cx="4000500" cy="1055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1、发布实习计划（设置参与形式及实习要求、设置实习项目，分配指导老师）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2、实践基地管理；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3、查看统计报表；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9163" y="4062413"/>
            <a:ext cx="4000500" cy="795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 fontAlgn="base">
              <a:buClrTx/>
              <a:buSzTx/>
              <a:defRPr/>
            </a:pP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1、导入基础信息；</a:t>
            </a:r>
            <a:endParaRPr lang="zh-CN" altLang="en-US" sz="1400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2、</a:t>
            </a:r>
            <a:r>
              <a:rPr lang="zh-CN" altLang="en-US" sz="1400" strike="noStrike" noProof="1">
                <a:ln>
                  <a:noFill/>
                </a:ln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sym typeface="Calibri" panose="020F0502020204030204" pitchFamily="34" charset="0"/>
              </a:rPr>
              <a:t>查看统计报表；</a:t>
            </a: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endParaRPr lang="zh-CN" altLang="en-US" strike="noStrike" noProof="1">
              <a:ln>
                <a:noFill/>
              </a:ln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2338" y="452438"/>
            <a:ext cx="3997325" cy="10175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、实习报名；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、签到、提交周日志；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、导出实习手册；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32038" y="363696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44738" y="243681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470025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3480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输入校名、账号、密码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说明：第一次登入时可绑定手机或者邮箱，并重设密码。绑定手机或者邮箱以便忘记密码时可自行重置。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6627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411480"/>
            <a:ext cx="7475855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0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1169" y="1117600"/>
            <a:ext cx="2462531" cy="33718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</a:t>
            </a:r>
            <a:r>
              <a:rPr lang="zh-CN" altLang="en-US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，选择</a:t>
            </a:r>
            <a:r>
              <a:rPr lang="en-US" altLang="zh-CN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教师登录</a:t>
            </a:r>
            <a:r>
              <a:rPr lang="en-US" altLang="zh-CN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25750"/>
            <a:ext cx="747585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3930015" y="4101465"/>
            <a:ext cx="2905760" cy="33718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2</a:t>
            </a:r>
            <a:r>
              <a:rPr lang="zh-CN" altLang="en-US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，输入校名、账号、密码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2765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 160"/>
          <p:cNvSpPr/>
          <p:nvPr/>
        </p:nvSpPr>
        <p:spPr>
          <a:xfrm rot="19740000">
            <a:off x="5544820" y="8191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25600"/>
          <p:cNvSpPr/>
          <p:nvPr/>
        </p:nvSpPr>
        <p:spPr>
          <a:xfrm>
            <a:off x="127000" y="0"/>
            <a:ext cx="1085850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 录 指 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8674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454025"/>
            <a:ext cx="8766175" cy="4235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9075" y="882650"/>
            <a:ext cx="900113" cy="371792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1212850" y="454025"/>
            <a:ext cx="5013325" cy="355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5935344" y="472437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DF002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导航菜单</a:t>
            </a:r>
            <a:endParaRPr lang="zh-CN" altLang="en-US" noProof="1">
              <a:solidFill>
                <a:srgbClr val="DF002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802" y="2240278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功能菜单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2285" y="249809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DF002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功能区</a:t>
            </a:r>
            <a:endParaRPr lang="zh-CN" altLang="en-US" noProof="1">
              <a:solidFill>
                <a:srgbClr val="DF002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7625" y="955675"/>
            <a:ext cx="7375525" cy="36449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6227445" y="1217927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修改个人资料或角色切换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4" name=" 160"/>
          <p:cNvSpPr/>
          <p:nvPr/>
        </p:nvSpPr>
        <p:spPr>
          <a:xfrm rot="19680000">
            <a:off x="8198485" y="9156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S5Z]23SKXHICE20%J{%VB}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563880"/>
            <a:ext cx="8513445" cy="4199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7" name="矩形 59407"/>
          <p:cNvSpPr/>
          <p:nvPr/>
        </p:nvSpPr>
        <p:spPr>
          <a:xfrm>
            <a:off x="150813" y="23813"/>
            <a:ext cx="5961062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过程管理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报名审核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</a:rPr>
              <a:t>（针对自主安排和双向项目）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2325" y="886460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035" y="2855595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报名审核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2388" y="2032000"/>
            <a:ext cx="4905375" cy="28797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1422400" y="1287780"/>
            <a:ext cx="6723380" cy="5537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7588885" y="981075"/>
            <a:ext cx="95694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筛选栏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93715" y="3068320"/>
            <a:ext cx="95694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岗位详情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0455" y="4290695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，审核岗位，通过或拒绝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1561465" y="9556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0260000">
            <a:off x="7105650" y="10775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9860000" flipH="1">
            <a:off x="4288155" y="4417695"/>
            <a:ext cx="56832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1221105" y="26403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U(CQE18C[Q)0I_G165UQ[`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499745"/>
            <a:ext cx="8580120" cy="4334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59407"/>
          <p:cNvSpPr/>
          <p:nvPr/>
        </p:nvSpPr>
        <p:spPr>
          <a:xfrm>
            <a:off x="151130" y="18098"/>
            <a:ext cx="389699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过程管理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周日志批阅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5019" y="819150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345" y="3279775"/>
            <a:ext cx="204851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周日志批阅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3345" y="2025650"/>
            <a:ext cx="5201920" cy="288988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" name="文本框 17"/>
          <p:cNvSpPr txBox="1"/>
          <p:nvPr/>
        </p:nvSpPr>
        <p:spPr>
          <a:xfrm>
            <a:off x="5299075" y="3586480"/>
            <a:ext cx="117030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chemeClr val="accent6">
                    <a:lumMod val="75000"/>
                  </a:schemeClr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周日志详情</a:t>
            </a:r>
            <a:endParaRPr lang="zh-CN" altLang="en-US" sz="1400" noProof="1">
              <a:solidFill>
                <a:schemeClr val="accent6">
                  <a:lumMod val="75000"/>
                </a:schemeClr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32044" y="4219575"/>
            <a:ext cx="239776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，批阅，通过或退回修改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69565" y="2165350"/>
            <a:ext cx="177482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选中学生可导出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662430" y="7937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8900000" flipH="1">
            <a:off x="2172335" y="2215515"/>
            <a:ext cx="622935" cy="2057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20820000">
            <a:off x="7945120" y="31464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4540250" y="4296410"/>
            <a:ext cx="312420" cy="43116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3320000">
            <a:off x="1064260" y="29476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40015" y="3453765"/>
            <a:ext cx="109410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收藏周日志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]S%ZD$B9%XSP}UPXJRK]]J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60" y="483870"/>
            <a:ext cx="8538210" cy="4369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6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过程管理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实习报告批阅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1994" y="783590"/>
            <a:ext cx="23241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1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实践教学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345" y="3480435"/>
            <a:ext cx="204851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2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，点击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报告批阅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49195" y="2289175"/>
            <a:ext cx="6082665" cy="21945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" name="文本框 17"/>
          <p:cNvSpPr txBox="1"/>
          <p:nvPr/>
        </p:nvSpPr>
        <p:spPr>
          <a:xfrm>
            <a:off x="6673215" y="3937635"/>
            <a:ext cx="1170305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chemeClr val="accent6">
                    <a:lumMod val="75000"/>
                  </a:schemeClr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报告详情</a:t>
            </a:r>
            <a:endParaRPr lang="zh-CN" altLang="en-US" sz="1400" noProof="1">
              <a:solidFill>
                <a:schemeClr val="accent6">
                  <a:lumMod val="75000"/>
                </a:schemeClr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15005" y="3708400"/>
            <a:ext cx="239776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3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，批阅，通过或退回修改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74715" y="3401695"/>
            <a:ext cx="256794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可导出学生的实习手册存档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+mn-cs"/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1588135" y="7581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20400000">
            <a:off x="7487920" y="30473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3320000" flipH="1">
            <a:off x="3484880" y="4134485"/>
            <a:ext cx="280035" cy="29273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1062355" y="31216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WPS 演示</Application>
  <PresentationFormat>全屏显示(16:9)</PresentationFormat>
  <Paragraphs>239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文鼎中楷体</vt:lpstr>
      <vt:lpstr>微软雅黑</vt:lpstr>
      <vt:lpstr>Arial Unicode MS</vt:lpstr>
      <vt:lpstr>Times New Roman</vt:lpstr>
      <vt:lpstr>Office 主题</vt:lpstr>
      <vt:lpstr>1_Office 主题 - Default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conquer</cp:lastModifiedBy>
  <cp:revision>337</cp:revision>
  <dcterms:created xsi:type="dcterms:W3CDTF">2017-01-09T09:44:00Z</dcterms:created>
  <dcterms:modified xsi:type="dcterms:W3CDTF">2018-11-05T05:53:56Z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2052-11.1.0.7832</vt:lpwstr>
  </property>
</Properties>
</file>